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slideLayout" Target="../slideLayouts/slideLayout2.xml"/><Relationship Id="rId1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slideLayout" Target="../slideLayouts/slideLayout2.xml"/><Relationship Id="rId1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733288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980176"/>
            <a:ext cx="393192" cy="5486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980176"/>
            <a:ext cx="236829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Author: Ayush Yadav</a:t>
            </a:r>
            <a:endParaRPr lang="en-US" sz="1920" dirty="0"/>
          </a:p>
        </p:txBody>
      </p:sp>
      <p:sp>
        <p:nvSpPr>
          <p:cNvPr id="7" name="Text 1"/>
          <p:cNvSpPr/>
          <p:nvPr/>
        </p:nvSpPr>
        <p:spPr>
          <a:xfrm>
            <a:off x="1170432" y="6318504"/>
            <a:ext cx="2368296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1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Created with Pi</a:t>
            </a:r>
            <a:endParaRPr lang="en-US" sz="1150" dirty="0"/>
          </a:p>
        </p:txBody>
      </p:sp>
      <p:sp>
        <p:nvSpPr>
          <p:cNvPr id="8" name="Text 2"/>
          <p:cNvSpPr/>
          <p:nvPr/>
        </p:nvSpPr>
        <p:spPr>
          <a:xfrm>
            <a:off x="685800" y="3831336"/>
            <a:ext cx="13267944" cy="16824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Project Presentation: D8 News Summarizer &amp; Bias Detector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55624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645920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04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3063240"/>
            <a:ext cx="736092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6732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51960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4573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3951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73328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Challenges Faced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645920"/>
            <a:ext cx="47183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424" y="2587752"/>
            <a:ext cx="8266176" cy="16002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424" y="4398264"/>
            <a:ext cx="8266176" cy="18653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664" y="2779776"/>
            <a:ext cx="7287768" cy="120700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64" y="4599432"/>
            <a:ext cx="7287768" cy="148132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160" y="2761488"/>
            <a:ext cx="420624" cy="42062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2160" y="4581144"/>
            <a:ext cx="420624" cy="420624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5660136" y="173736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Challenges Faced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5998464" y="279806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1920" dirty="0"/>
          </a:p>
        </p:txBody>
      </p:sp>
      <p:sp>
        <p:nvSpPr>
          <p:cNvPr id="12" name="Text 2"/>
          <p:cNvSpPr/>
          <p:nvPr/>
        </p:nvSpPr>
        <p:spPr>
          <a:xfrm>
            <a:off x="6455664" y="2779776"/>
            <a:ext cx="72877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Technical Challenges</a:t>
            </a:r>
            <a:endParaRPr lang="en-US" sz="1920" dirty="0"/>
          </a:p>
        </p:txBody>
      </p:sp>
      <p:sp>
        <p:nvSpPr>
          <p:cNvPr id="13" name="Text 3"/>
          <p:cNvSpPr/>
          <p:nvPr/>
        </p:nvSpPr>
        <p:spPr>
          <a:xfrm>
            <a:off x="6455664" y="3264408"/>
            <a:ext cx="728776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Integrating multiple APIs for text extraction and summarization.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6455664" y="3712464"/>
            <a:ext cx="728776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Ensuring accurate bias detection across different sources.</a:t>
            </a:r>
            <a:endParaRPr lang="en-US" sz="1530" dirty="0"/>
          </a:p>
        </p:txBody>
      </p:sp>
      <p:sp>
        <p:nvSpPr>
          <p:cNvPr id="15" name="Text 5"/>
          <p:cNvSpPr/>
          <p:nvPr/>
        </p:nvSpPr>
        <p:spPr>
          <a:xfrm>
            <a:off x="5998464" y="460857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1920" dirty="0"/>
          </a:p>
        </p:txBody>
      </p:sp>
      <p:sp>
        <p:nvSpPr>
          <p:cNvPr id="16" name="Text 6"/>
          <p:cNvSpPr/>
          <p:nvPr/>
        </p:nvSpPr>
        <p:spPr>
          <a:xfrm>
            <a:off x="6455664" y="4599432"/>
            <a:ext cx="72877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User Experience Challenges</a:t>
            </a:r>
            <a:endParaRPr lang="en-US" sz="1920" dirty="0"/>
          </a:p>
        </p:txBody>
      </p:sp>
      <p:sp>
        <p:nvSpPr>
          <p:cNvPr id="17" name="Text 7"/>
          <p:cNvSpPr/>
          <p:nvPr/>
        </p:nvSpPr>
        <p:spPr>
          <a:xfrm>
            <a:off x="6455664" y="5074920"/>
            <a:ext cx="7287768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Designing an intuitive interface for users with varying levels of technical knowledge.</a:t>
            </a:r>
            <a:endParaRPr lang="en-US" sz="1530" dirty="0"/>
          </a:p>
        </p:txBody>
      </p:sp>
      <p:sp>
        <p:nvSpPr>
          <p:cNvPr id="18" name="Text 8"/>
          <p:cNvSpPr/>
          <p:nvPr/>
        </p:nvSpPr>
        <p:spPr>
          <a:xfrm>
            <a:off x="6455664" y="5797296"/>
            <a:ext cx="728776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Providing clear instructions for input formats.</a:t>
            </a:r>
            <a:endParaRPr lang="en-US" sz="15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55624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645920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05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3063240"/>
            <a:ext cx="736092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6732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51960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4573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3951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73328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Conclusion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645920"/>
            <a:ext cx="47183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19125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Conclusion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4014216"/>
            <a:ext cx="8293608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This project successfully combines summarization and bias detection in a single tool. It leverages modern technologies to enhance user experience and provides valuable insights into the news content consumed by users.</a:t>
            </a:r>
            <a:endParaRPr lang="en-US" sz="153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3145536"/>
            <a:ext cx="8293608" cy="73152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36" y="4059936"/>
            <a:ext cx="8293608" cy="73152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4983480"/>
            <a:ext cx="8293608" cy="73152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660136" y="2313432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Future Improvements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5888736" y="3374136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Enhance bias detection algorithms.</a:t>
            </a:r>
            <a:endParaRPr lang="en-US" sz="1530" dirty="0"/>
          </a:p>
        </p:txBody>
      </p:sp>
      <p:sp>
        <p:nvSpPr>
          <p:cNvPr id="9" name="Text 2"/>
          <p:cNvSpPr/>
          <p:nvPr/>
        </p:nvSpPr>
        <p:spPr>
          <a:xfrm>
            <a:off x="5888736" y="4288536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Expand the range of sources supported for input.</a:t>
            </a:r>
            <a:endParaRPr lang="en-US" sz="1530" dirty="0"/>
          </a:p>
        </p:txBody>
      </p:sp>
      <p:sp>
        <p:nvSpPr>
          <p:cNvPr id="10" name="Text 3"/>
          <p:cNvSpPr/>
          <p:nvPr/>
        </p:nvSpPr>
        <p:spPr>
          <a:xfrm>
            <a:off x="5888736" y="5202936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Improve user interface design for better accessibility.</a:t>
            </a:r>
            <a:endParaRPr lang="en-US" sz="153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194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34655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Introduction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896112" y="43891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Implementation Workflow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896112" y="53126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Conclusion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7626096" y="34655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Tools Used</a:t>
            </a:r>
            <a:endParaRPr lang="en-US" sz="1920" dirty="0"/>
          </a:p>
        </p:txBody>
      </p:sp>
      <p:sp>
        <p:nvSpPr>
          <p:cNvPr id="9" name="Text 5"/>
          <p:cNvSpPr/>
          <p:nvPr/>
        </p:nvSpPr>
        <p:spPr>
          <a:xfrm>
            <a:off x="7626096" y="43891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Challenges Faced</a:t>
            </a:r>
            <a:endParaRPr lang="en-US" sz="19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55624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645920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01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3063240"/>
            <a:ext cx="736092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6732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51960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4573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3951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73328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Introduction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645920"/>
            <a:ext cx="47183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319272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About the Project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4151376"/>
            <a:ext cx="8293608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project is named "D8 News Summarizer &amp; Bias Detector". It aims to summarize news articles and detect bias in the content provided by users.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3026664"/>
            <a:ext cx="8266176" cy="7863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4032504"/>
            <a:ext cx="8266176" cy="78638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5038344"/>
            <a:ext cx="8266176" cy="78638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28" y="3227832"/>
            <a:ext cx="7287768" cy="39319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1328" y="4233672"/>
            <a:ext cx="7287768" cy="39319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1328" y="5239512"/>
            <a:ext cx="7287768" cy="393192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824" y="3209544"/>
            <a:ext cx="420624" cy="420624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824" y="4215384"/>
            <a:ext cx="420624" cy="420624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824" y="5221224"/>
            <a:ext cx="420624" cy="42062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685800" y="218541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Objectives</a:t>
            </a:r>
            <a:endParaRPr lang="en-US" sz="3840" dirty="0"/>
          </a:p>
        </p:txBody>
      </p:sp>
      <p:sp>
        <p:nvSpPr>
          <p:cNvPr id="14" name="Text 1"/>
          <p:cNvSpPr/>
          <p:nvPr/>
        </p:nvSpPr>
        <p:spPr>
          <a:xfrm>
            <a:off x="1024128" y="324612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1920" dirty="0"/>
          </a:p>
        </p:txBody>
      </p:sp>
      <p:sp>
        <p:nvSpPr>
          <p:cNvPr id="15" name="Text 2"/>
          <p:cNvSpPr/>
          <p:nvPr/>
        </p:nvSpPr>
        <p:spPr>
          <a:xfrm>
            <a:off x="1481328" y="3227832"/>
            <a:ext cx="728776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To create a user-friendly interface for summarizing articles.</a:t>
            </a:r>
            <a:endParaRPr lang="en-US" sz="1530" dirty="0"/>
          </a:p>
        </p:txBody>
      </p:sp>
      <p:sp>
        <p:nvSpPr>
          <p:cNvPr id="16" name="Text 3"/>
          <p:cNvSpPr/>
          <p:nvPr/>
        </p:nvSpPr>
        <p:spPr>
          <a:xfrm>
            <a:off x="1024128" y="424281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1920" dirty="0"/>
          </a:p>
        </p:txBody>
      </p:sp>
      <p:sp>
        <p:nvSpPr>
          <p:cNvPr id="17" name="Text 4"/>
          <p:cNvSpPr/>
          <p:nvPr/>
        </p:nvSpPr>
        <p:spPr>
          <a:xfrm>
            <a:off x="1481328" y="4233672"/>
            <a:ext cx="728776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To implement bias detection algorithms.</a:t>
            </a:r>
            <a:endParaRPr lang="en-US" sz="1530" dirty="0"/>
          </a:p>
        </p:txBody>
      </p:sp>
      <p:sp>
        <p:nvSpPr>
          <p:cNvPr id="18" name="Text 5"/>
          <p:cNvSpPr/>
          <p:nvPr/>
        </p:nvSpPr>
        <p:spPr>
          <a:xfrm>
            <a:off x="1024128" y="524865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1920" dirty="0"/>
          </a:p>
        </p:txBody>
      </p:sp>
      <p:sp>
        <p:nvSpPr>
          <p:cNvPr id="19" name="Text 6"/>
          <p:cNvSpPr/>
          <p:nvPr/>
        </p:nvSpPr>
        <p:spPr>
          <a:xfrm>
            <a:off x="1481328" y="5239512"/>
            <a:ext cx="728776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To provide insights into the bias of different news sources.</a:t>
            </a: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55624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645920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02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3063240"/>
            <a:ext cx="736092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6732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51960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4573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3951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73328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Tools Used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645920"/>
            <a:ext cx="47183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2121408"/>
            <a:ext cx="8266176" cy="1143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3493008"/>
            <a:ext cx="8266176" cy="18653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5586984"/>
            <a:ext cx="8266176" cy="1143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28" y="2322576"/>
            <a:ext cx="7287768" cy="75895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1328" y="3685032"/>
            <a:ext cx="7287768" cy="1481328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1328" y="5779008"/>
            <a:ext cx="7287768" cy="758952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824" y="2304288"/>
            <a:ext cx="420624" cy="420624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7824" y="3675888"/>
            <a:ext cx="420624" cy="420624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824" y="5760720"/>
            <a:ext cx="420624" cy="42062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685800" y="128016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Tools Used</a:t>
            </a:r>
            <a:endParaRPr lang="en-US" sz="3840" dirty="0"/>
          </a:p>
        </p:txBody>
      </p:sp>
      <p:sp>
        <p:nvSpPr>
          <p:cNvPr id="14" name="Text 1"/>
          <p:cNvSpPr/>
          <p:nvPr/>
        </p:nvSpPr>
        <p:spPr>
          <a:xfrm>
            <a:off x="1024128" y="234086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1920" dirty="0"/>
          </a:p>
        </p:txBody>
      </p:sp>
      <p:sp>
        <p:nvSpPr>
          <p:cNvPr id="15" name="Text 2"/>
          <p:cNvSpPr/>
          <p:nvPr/>
        </p:nvSpPr>
        <p:spPr>
          <a:xfrm>
            <a:off x="1481328" y="2322576"/>
            <a:ext cx="72877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Frontend Technologies</a:t>
            </a:r>
            <a:endParaRPr lang="en-US" sz="1920" dirty="0"/>
          </a:p>
        </p:txBody>
      </p:sp>
      <p:sp>
        <p:nvSpPr>
          <p:cNvPr id="16" name="Text 3"/>
          <p:cNvSpPr/>
          <p:nvPr/>
        </p:nvSpPr>
        <p:spPr>
          <a:xfrm>
            <a:off x="1481328" y="2798064"/>
            <a:ext cx="728776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Streamlit: Used for building the web application interface.</a:t>
            </a:r>
            <a:endParaRPr lang="en-US" sz="1530" dirty="0"/>
          </a:p>
        </p:txBody>
      </p:sp>
      <p:sp>
        <p:nvSpPr>
          <p:cNvPr id="17" name="Text 4"/>
          <p:cNvSpPr/>
          <p:nvPr/>
        </p:nvSpPr>
        <p:spPr>
          <a:xfrm>
            <a:off x="1024128" y="370332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1920" dirty="0"/>
          </a:p>
        </p:txBody>
      </p:sp>
      <p:sp>
        <p:nvSpPr>
          <p:cNvPr id="18" name="Text 5"/>
          <p:cNvSpPr/>
          <p:nvPr/>
        </p:nvSpPr>
        <p:spPr>
          <a:xfrm>
            <a:off x="1481328" y="3685032"/>
            <a:ext cx="72877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Backend Technologies</a:t>
            </a:r>
            <a:endParaRPr lang="en-US" sz="1920" dirty="0"/>
          </a:p>
        </p:txBody>
      </p:sp>
      <p:sp>
        <p:nvSpPr>
          <p:cNvPr id="19" name="Text 6"/>
          <p:cNvSpPr/>
          <p:nvPr/>
        </p:nvSpPr>
        <p:spPr>
          <a:xfrm>
            <a:off x="1481328" y="4169664"/>
            <a:ext cx="7287768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Hugging Face Transformers: For advanced natural language processing tasks.</a:t>
            </a:r>
            <a:endParaRPr lang="en-US" sz="1530" dirty="0"/>
          </a:p>
        </p:txBody>
      </p:sp>
      <p:sp>
        <p:nvSpPr>
          <p:cNvPr id="20" name="Text 7"/>
          <p:cNvSpPr/>
          <p:nvPr/>
        </p:nvSpPr>
        <p:spPr>
          <a:xfrm>
            <a:off x="1481328" y="4892040"/>
            <a:ext cx="728776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NLTK VADER: For sentiment analysis and bias scoring.</a:t>
            </a:r>
            <a:endParaRPr lang="en-US" sz="1530" dirty="0"/>
          </a:p>
        </p:txBody>
      </p:sp>
      <p:sp>
        <p:nvSpPr>
          <p:cNvPr id="21" name="Text 8"/>
          <p:cNvSpPr/>
          <p:nvPr/>
        </p:nvSpPr>
        <p:spPr>
          <a:xfrm>
            <a:off x="1024128" y="579729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1920" dirty="0"/>
          </a:p>
        </p:txBody>
      </p:sp>
      <p:sp>
        <p:nvSpPr>
          <p:cNvPr id="22" name="Text 9"/>
          <p:cNvSpPr/>
          <p:nvPr/>
        </p:nvSpPr>
        <p:spPr>
          <a:xfrm>
            <a:off x="1481328" y="5779008"/>
            <a:ext cx="728776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Utilities</a:t>
            </a:r>
            <a:endParaRPr lang="en-US" sz="1920" dirty="0"/>
          </a:p>
        </p:txBody>
      </p:sp>
      <p:sp>
        <p:nvSpPr>
          <p:cNvPr id="23" name="Text 10"/>
          <p:cNvSpPr/>
          <p:nvPr/>
        </p:nvSpPr>
        <p:spPr>
          <a:xfrm>
            <a:off x="1481328" y="6254496"/>
            <a:ext cx="728776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Custom utilities: Functions for text wrapping and splitting sources.</a:t>
            </a:r>
            <a:endParaRPr lang="en-US" sz="15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55624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96696" y="1645920"/>
            <a:ext cx="736092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03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996696" y="3063240"/>
            <a:ext cx="736092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76732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51960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4573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23951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73328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Implementation Workflow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33688" y="1645920"/>
            <a:ext cx="47183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75895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Code Explanation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1591056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main code structure is as follows:</a:t>
            </a: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685800" y="2075688"/>
            <a:ext cx="13267944" cy="5184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import streamlit as st from utils import wrap, split_sources from scrape import extract_multiple from summarizer import summarize from bias import score_bias, compare_sources  st.set_page_config(page_title="D8 News Summarizer &amp; Bias Detector", layout="wide") st.title("📰 D8 News Summarizer &amp; Bias Detector")  st.markdown(""" Paste **one or more URLs** *(one per line)* **or** paste raw article text (separate multiple articles with a line `---`). """) col1, col2 = st.columns([1,1]) with col1:     urls_raw = st.text_area("URLs (one per line)", height=180, placeholder="https://example.com/news-1nhttps://example.com/news-2") with col2:     pasted = st.text_area("Or paste article text (use `---` line to split multiple)", height=180)  tone = st.selectbox("Summary tone", ["neutral summary", "fact-only", "explain to a 10-year-old"]) use_gemini = st.toggle("Prefer Gemini (if API key configured)", value=True) max_words = st.slider("Max summary length (words)", 80, 300, 140, 10)  if st.button("Summarize &amp; Detect Bias", type="primary"):     urls = [u.strip() for u in urls_raw.splitlines() if u.strip()]     sources = []     texts = []      if urls:         rows = extract_multiple(urls)         for src, txt in rows:             sources.append(src)             texts.append(txt)     if pasted.strip():         for part in split_sources(pasted):             sources.append("pasted")             texts.append(part)      if not texts:         st.warning("Please provide at least one URL or paste article text.")         st.stop()      summaries = []     biases = []     for src, txt in zip(sources, texts):         s = summarize(txt, tone=tone, max_words=max_words, prefer_gemini=use_gemini)         b = score_bias(txt)         summaries.append((src, s))         biases.append(b)      comp = compare_sources(texts)      for i, ((src, summ), b) in enumerate(zip(summaries, biases), start=1):         st.subheader(f"Source {i}: {src}")         st.write("**Summary:**")         st.write(wrap(summ or "_(no summary)_", width=100))          st.write("**Bias signals:**")         c1, c2, c3, c4 = st.columns(4)         c1.metric("Overall", b.label)         c2.metric("VADER", f"{b.vader:+.3f}")         c3.metric("HF Label", b.hf_label)         c4.metric("Charged word ratio", f"{b.charged_ratio:.4f}")         st.markdown("---")      st.subheader("Across-source comparison")     st.write(f"Disagreement (VADER std-dev): **{comp['disagreement']:.3f}**  — higher means sources differ more in tone.") else:     st.info("Enter URLs or paste text, choose a tone, then click **Summarize &amp; Detect Bias**.")  st.caption("Streamlit • Hugging Face Transformers • NLTK VADER • (optional) Gemini") </a:t>
            </a:r>
            <a:endParaRPr lang="en-US" sz="15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2025-08-24T19:37:23Z</dcterms:created>
  <dcterms:modified xsi:type="dcterms:W3CDTF">2025-08-24T19:37:23Z</dcterms:modified>
</cp:coreProperties>
</file>